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6" r:id="rId3"/>
    <p:sldId id="267" r:id="rId4"/>
    <p:sldId id="263" r:id="rId5"/>
    <p:sldId id="268" r:id="rId6"/>
    <p:sldId id="279" r:id="rId7"/>
    <p:sldId id="257" r:id="rId8"/>
    <p:sldId id="285" r:id="rId9"/>
    <p:sldId id="273" r:id="rId10"/>
    <p:sldId id="274" r:id="rId11"/>
    <p:sldId id="291" r:id="rId12"/>
    <p:sldId id="281" r:id="rId13"/>
    <p:sldId id="292" r:id="rId14"/>
    <p:sldId id="290" r:id="rId15"/>
    <p:sldId id="261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C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34AD3-FBEE-624E-9769-1FC5C3455AB6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9F159-F368-DC4B-94DE-D2A582E31E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34AD3-FBEE-624E-9769-1FC5C3455AB6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9F159-F368-DC4B-94DE-D2A582E31E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34AD3-FBEE-624E-9769-1FC5C3455AB6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9F159-F368-DC4B-94DE-D2A582E31E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34AD3-FBEE-624E-9769-1FC5C3455AB6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9F159-F368-DC4B-94DE-D2A582E31E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34AD3-FBEE-624E-9769-1FC5C3455AB6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9F159-F368-DC4B-94DE-D2A582E31E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609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34AD3-FBEE-624E-9769-1FC5C3455AB6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9F159-F368-DC4B-94DE-D2A582E31E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9858" y="1322770"/>
            <a:ext cx="7985464" cy="9854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308194"/>
            <a:ext cx="8229600" cy="38179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134AD3-FBEE-624E-9769-1FC5C3455AB6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49F159-F368-DC4B-94DE-D2A582E31E2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599" y="114838"/>
            <a:ext cx="5067983" cy="10481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7" r:id="rId5"/>
    <p:sldLayoutId id="2147483655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43959"/>
            <a:ext cx="7772400" cy="1470025"/>
          </a:xfrm>
        </p:spPr>
        <p:txBody>
          <a:bodyPr/>
          <a:lstStyle/>
          <a:p>
            <a:r>
              <a:rPr lang="en-US" dirty="0"/>
              <a:t>Why </a:t>
            </a:r>
            <a:r>
              <a:rPr lang="en-US" dirty="0" smtClean="0"/>
              <a:t>Summer Session </a:t>
            </a:r>
            <a:r>
              <a:rPr lang="en-US" dirty="0"/>
              <a:t>at Duke?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597543"/>
            <a:ext cx="7086600" cy="3131619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M</a:t>
            </a:r>
            <a:r>
              <a:rPr lang="en-US" sz="2400" dirty="0" smtClean="0">
                <a:solidFill>
                  <a:schemeClr val="bg1"/>
                </a:solidFill>
              </a:rPr>
              <a:t>ore </a:t>
            </a:r>
            <a:r>
              <a:rPr lang="en-US" sz="2400" dirty="0">
                <a:solidFill>
                  <a:schemeClr val="bg1"/>
                </a:solidFill>
              </a:rPr>
              <a:t>than 1,100 Duke undergraduates and 400 visiting students 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Relaxed </a:t>
            </a:r>
            <a:r>
              <a:rPr lang="en-US" sz="2400" dirty="0">
                <a:solidFill>
                  <a:schemeClr val="bg1"/>
                </a:solidFill>
              </a:rPr>
              <a:t>summer </a:t>
            </a:r>
            <a:r>
              <a:rPr lang="en-US" sz="2400" dirty="0" smtClean="0">
                <a:solidFill>
                  <a:schemeClr val="bg1"/>
                </a:solidFill>
              </a:rPr>
              <a:t>atmosphere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1 class in 4 weeks or 2 classes in 6 weeks</a:t>
            </a:r>
            <a:endParaRPr lang="en-US" sz="24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Highest </a:t>
            </a:r>
            <a:r>
              <a:rPr lang="en-US" sz="2400" dirty="0">
                <a:solidFill>
                  <a:schemeClr val="bg1"/>
                </a:solidFill>
              </a:rPr>
              <a:t>q</a:t>
            </a:r>
            <a:r>
              <a:rPr lang="en-US" sz="2400" dirty="0" smtClean="0">
                <a:solidFill>
                  <a:schemeClr val="bg1"/>
                </a:solidFill>
              </a:rPr>
              <a:t>uality </a:t>
            </a:r>
            <a:r>
              <a:rPr lang="en-US" sz="2400" dirty="0">
                <a:solidFill>
                  <a:schemeClr val="bg1"/>
                </a:solidFill>
              </a:rPr>
              <a:t>a</a:t>
            </a:r>
            <a:r>
              <a:rPr lang="en-US" sz="2400" dirty="0" smtClean="0">
                <a:solidFill>
                  <a:schemeClr val="bg1"/>
                </a:solidFill>
              </a:rPr>
              <a:t>cademics</a:t>
            </a:r>
            <a:endParaRPr lang="en-US" sz="2400" dirty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Great preparation for graduate </a:t>
            </a:r>
            <a:r>
              <a:rPr lang="en-US" sz="2400" dirty="0">
                <a:solidFill>
                  <a:schemeClr val="bg1"/>
                </a:solidFill>
              </a:rPr>
              <a:t>s</a:t>
            </a:r>
            <a:r>
              <a:rPr lang="en-US" sz="2400" dirty="0" smtClean="0">
                <a:solidFill>
                  <a:schemeClr val="bg1"/>
                </a:solidFill>
              </a:rPr>
              <a:t>chool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74970"/>
            <a:ext cx="7772400" cy="1470025"/>
          </a:xfrm>
        </p:spPr>
        <p:txBody>
          <a:bodyPr/>
          <a:lstStyle/>
          <a:p>
            <a:r>
              <a:rPr lang="en-US" dirty="0" smtClean="0"/>
              <a:t>Am I Eligible to Apply?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09900"/>
            <a:ext cx="6400800" cy="1752600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You are eligible to </a:t>
            </a:r>
            <a:r>
              <a:rPr lang="en-US" dirty="0" smtClean="0">
                <a:solidFill>
                  <a:schemeClr val="bg1"/>
                </a:solidFill>
              </a:rPr>
              <a:t>apply for admission to </a:t>
            </a:r>
            <a:r>
              <a:rPr lang="en-US" dirty="0">
                <a:solidFill>
                  <a:schemeClr val="bg1"/>
                </a:solidFill>
              </a:rPr>
              <a:t>Duke Summer Session if you are currently, or have been, a college student in good standing at an accredited institution of higher </a:t>
            </a:r>
            <a:r>
              <a:rPr lang="en-US" dirty="0" smtClean="0">
                <a:solidFill>
                  <a:schemeClr val="bg1"/>
                </a:solidFill>
              </a:rPr>
              <a:t>learning.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07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95412"/>
            <a:ext cx="7772400" cy="1470025"/>
          </a:xfrm>
        </p:spPr>
        <p:txBody>
          <a:bodyPr/>
          <a:lstStyle/>
          <a:p>
            <a:r>
              <a:rPr lang="en-US" dirty="0" smtClean="0"/>
              <a:t>Language Proficiency Scores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759385"/>
            <a:ext cx="6400800" cy="370615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Minimum score of </a:t>
            </a:r>
            <a:r>
              <a:rPr lang="en-US" dirty="0" smtClean="0">
                <a:solidFill>
                  <a:schemeClr val="bg1"/>
                </a:solidFill>
              </a:rPr>
              <a:t>100 </a:t>
            </a:r>
            <a:r>
              <a:rPr lang="en-US" smtClean="0">
                <a:solidFill>
                  <a:schemeClr val="bg1"/>
                </a:solidFill>
              </a:rPr>
              <a:t>TOEFL 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Score of 7.0 for the IELTS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EIS test from The Graduate School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46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99841"/>
            <a:ext cx="7772400" cy="1017377"/>
          </a:xfrm>
        </p:spPr>
        <p:txBody>
          <a:bodyPr/>
          <a:lstStyle/>
          <a:p>
            <a:r>
              <a:rPr lang="en-US" dirty="0" smtClean="0"/>
              <a:t>Dates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383833"/>
            <a:ext cx="7086600" cy="4110753"/>
          </a:xfrm>
        </p:spPr>
        <p:txBody>
          <a:bodyPr>
            <a:normAutofit/>
          </a:bodyPr>
          <a:lstStyle/>
          <a:p>
            <a:r>
              <a:rPr lang="en-US" sz="2400" u="sng" dirty="0">
                <a:solidFill>
                  <a:schemeClr val="bg1"/>
                </a:solidFill>
              </a:rPr>
              <a:t>Term 1 </a:t>
            </a:r>
            <a:r>
              <a:rPr lang="en-US" sz="2400" u="sng" dirty="0" smtClean="0">
                <a:solidFill>
                  <a:schemeClr val="bg1"/>
                </a:solidFill>
              </a:rPr>
              <a:t>2017</a:t>
            </a:r>
            <a:endParaRPr lang="en-US" sz="2400" u="sng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Traditional/6-week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(May </a:t>
            </a:r>
            <a:r>
              <a:rPr lang="en-US" sz="2400" dirty="0" smtClean="0">
                <a:solidFill>
                  <a:schemeClr val="bg1"/>
                </a:solidFill>
              </a:rPr>
              <a:t>16 – June 28)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Intensive/4-week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(</a:t>
            </a:r>
            <a:r>
              <a:rPr lang="en-US" sz="2400" dirty="0" smtClean="0">
                <a:solidFill>
                  <a:schemeClr val="bg1"/>
                </a:solidFill>
              </a:rPr>
              <a:t>May 16 </a:t>
            </a:r>
            <a:r>
              <a:rPr lang="en-US" sz="2400" dirty="0">
                <a:solidFill>
                  <a:schemeClr val="bg1"/>
                </a:solidFill>
              </a:rPr>
              <a:t>- June 9</a:t>
            </a:r>
            <a:r>
              <a:rPr lang="en-US" sz="2400" dirty="0" smtClean="0">
                <a:solidFill>
                  <a:schemeClr val="bg1"/>
                </a:solidFill>
              </a:rPr>
              <a:t>)</a:t>
            </a:r>
          </a:p>
          <a:p>
            <a:endParaRPr lang="en-US" sz="2400" b="1" dirty="0" smtClean="0">
              <a:solidFill>
                <a:schemeClr val="bg1"/>
              </a:solidFill>
            </a:endParaRPr>
          </a:p>
          <a:p>
            <a:r>
              <a:rPr lang="en-US" sz="2400" u="sng" dirty="0" smtClean="0">
                <a:solidFill>
                  <a:schemeClr val="bg1"/>
                </a:solidFill>
              </a:rPr>
              <a:t>Term </a:t>
            </a:r>
            <a:r>
              <a:rPr lang="en-US" sz="2400" u="sng" dirty="0">
                <a:solidFill>
                  <a:schemeClr val="bg1"/>
                </a:solidFill>
              </a:rPr>
              <a:t>2 </a:t>
            </a:r>
            <a:r>
              <a:rPr lang="en-US" sz="2400" u="sng" dirty="0" smtClean="0">
                <a:solidFill>
                  <a:schemeClr val="bg1"/>
                </a:solidFill>
              </a:rPr>
              <a:t>2017 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**Best Option for International Students**</a:t>
            </a:r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Traditional/6-week </a:t>
            </a:r>
            <a:r>
              <a:rPr lang="en-US" sz="2400" dirty="0">
                <a:solidFill>
                  <a:schemeClr val="bg1"/>
                </a:solidFill>
              </a:rPr>
              <a:t>(</a:t>
            </a:r>
            <a:r>
              <a:rPr lang="en-US" sz="2400" dirty="0" smtClean="0">
                <a:solidFill>
                  <a:schemeClr val="bg1"/>
                </a:solidFill>
              </a:rPr>
              <a:t>July 2 – August 12)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Intensive/4-week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(</a:t>
            </a:r>
            <a:r>
              <a:rPr lang="en-US" sz="2400" dirty="0" smtClean="0">
                <a:solidFill>
                  <a:schemeClr val="bg1"/>
                </a:solidFill>
              </a:rPr>
              <a:t>July 10 – August 2)</a:t>
            </a:r>
            <a:endParaRPr lang="en-US" sz="2400" dirty="0">
              <a:solidFill>
                <a:schemeClr val="bg1"/>
              </a:solidFill>
            </a:endParaRPr>
          </a:p>
          <a:p>
            <a:pPr algn="r"/>
            <a:r>
              <a:rPr lang="en-US" sz="2000" dirty="0" smtClean="0">
                <a:solidFill>
                  <a:schemeClr val="bg1"/>
                </a:solidFill>
              </a:rPr>
              <a:t> 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77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Arriving on Campus*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08194"/>
            <a:ext cx="8229600" cy="4011686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Complimentary pick up service from Raleigh-Durham International Airport (RDU), the closest airport to campus.</a:t>
            </a:r>
          </a:p>
          <a:p>
            <a:endParaRPr lang="en-US" dirty="0" smtClean="0"/>
          </a:p>
          <a:p>
            <a:r>
              <a:rPr lang="en-US" dirty="0" smtClean="0"/>
              <a:t>Assistance checking in at your residence hall.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Welcome meeting/new student orientation with Summer Session staff.</a:t>
            </a:r>
          </a:p>
          <a:p>
            <a:endParaRPr lang="en-US" dirty="0" smtClean="0"/>
          </a:p>
          <a:p>
            <a:r>
              <a:rPr lang="en-US" dirty="0" smtClean="0"/>
              <a:t>Walking tour of campus (classrooms, libraries, dining facilities).</a:t>
            </a:r>
          </a:p>
          <a:p>
            <a:endParaRPr lang="en-US" dirty="0" smtClean="0"/>
          </a:p>
          <a:p>
            <a:r>
              <a:rPr lang="en-US" dirty="0" smtClean="0"/>
              <a:t>Assistance with obtaining Duke ID and signing up with Visa Services.</a:t>
            </a:r>
          </a:p>
          <a:p>
            <a:pPr marL="0" indent="0">
              <a:buNone/>
            </a:pPr>
            <a:endParaRPr lang="en-US" sz="2300" dirty="0" smtClean="0"/>
          </a:p>
          <a:p>
            <a:pPr marL="0" indent="0">
              <a:buNone/>
            </a:pPr>
            <a:endParaRPr lang="en-US" sz="2300" dirty="0"/>
          </a:p>
          <a:p>
            <a:pPr marL="0" indent="0">
              <a:buNone/>
            </a:pPr>
            <a:r>
              <a:rPr lang="en-US" sz="2300" dirty="0" smtClean="0"/>
              <a:t>*Available during Term 2 only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47854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Orientation*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08194"/>
            <a:ext cx="8229600" cy="3817969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Meet other students participating in the program.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Discover the rich variety of campus resources.</a:t>
            </a:r>
          </a:p>
          <a:p>
            <a:endParaRPr lang="en-US" dirty="0" smtClean="0"/>
          </a:p>
          <a:p>
            <a:r>
              <a:rPr lang="en-US" dirty="0" smtClean="0"/>
              <a:t>Receive information on exploring Durham and the local area.</a:t>
            </a:r>
          </a:p>
          <a:p>
            <a:endParaRPr lang="en-US" dirty="0" smtClean="0"/>
          </a:p>
          <a:p>
            <a:r>
              <a:rPr lang="en-US" dirty="0" smtClean="0"/>
              <a:t>Become familiar with classroom culture in the U.S.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Learn about all of the incredible programs available to you!</a:t>
            </a:r>
          </a:p>
          <a:p>
            <a:endParaRPr lang="en-US" dirty="0"/>
          </a:p>
          <a:p>
            <a:pPr marL="0" indent="0">
              <a:buNone/>
            </a:pPr>
            <a:endParaRPr lang="en-US" sz="2300" dirty="0" smtClean="0"/>
          </a:p>
          <a:p>
            <a:pPr marL="0" indent="0">
              <a:buNone/>
            </a:pPr>
            <a:r>
              <a:rPr lang="en-US" sz="2300" dirty="0" smtClean="0"/>
              <a:t>*</a:t>
            </a:r>
            <a:r>
              <a:rPr lang="en-US" sz="2300" dirty="0"/>
              <a:t>Available during Term 2 only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96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95744"/>
            <a:ext cx="7772400" cy="1470025"/>
          </a:xfrm>
        </p:spPr>
        <p:txBody>
          <a:bodyPr/>
          <a:lstStyle/>
          <a:p>
            <a:r>
              <a:rPr lang="en-US" dirty="0" smtClean="0"/>
              <a:t>Housing and Dining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65769"/>
            <a:ext cx="6400800" cy="4733841"/>
          </a:xfrm>
        </p:spPr>
        <p:txBody>
          <a:bodyPr>
            <a:normAutofit fontScale="85000" lnSpcReduction="20000"/>
          </a:bodyPr>
          <a:lstStyle/>
          <a:p>
            <a:pPr marL="342900" indent="-342900" algn="l">
              <a:buFont typeface="Arial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Central </a:t>
            </a:r>
            <a:r>
              <a:rPr lang="en-US" sz="2400" dirty="0">
                <a:solidFill>
                  <a:schemeClr val="bg1"/>
                </a:solidFill>
              </a:rPr>
              <a:t>Campus apartments are fully furnished except for cookware, eating utensils, TVs, and linens</a:t>
            </a:r>
            <a:r>
              <a:rPr lang="en-US" sz="2400" dirty="0" smtClean="0">
                <a:solidFill>
                  <a:schemeClr val="bg1"/>
                </a:solidFill>
              </a:rPr>
              <a:t>. </a:t>
            </a:r>
            <a:r>
              <a:rPr lang="en-US" sz="2400" dirty="0">
                <a:solidFill>
                  <a:schemeClr val="bg1"/>
                </a:solidFill>
              </a:rPr>
              <a:t>Both one-bedroom apartments and two-bedroom suite apartments will </a:t>
            </a:r>
            <a:r>
              <a:rPr lang="en-US" sz="2400" dirty="0" smtClean="0">
                <a:solidFill>
                  <a:schemeClr val="bg1"/>
                </a:solidFill>
              </a:rPr>
              <a:t>be available.</a:t>
            </a:r>
          </a:p>
          <a:p>
            <a:pPr algn="l"/>
            <a:endParaRPr lang="en-US" sz="2400" dirty="0" smtClean="0">
              <a:solidFill>
                <a:schemeClr val="bg1"/>
              </a:solidFill>
            </a:endParaRPr>
          </a:p>
          <a:p>
            <a:pPr marL="342900" indent="-342900" algn="l">
              <a:buFont typeface="Arial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Most Residence Halls on West Campus offer single </a:t>
            </a:r>
            <a:r>
              <a:rPr lang="en-US" sz="2400" dirty="0">
                <a:solidFill>
                  <a:schemeClr val="bg1"/>
                </a:solidFill>
              </a:rPr>
              <a:t>and double rooms with community bathrooms.  There are </a:t>
            </a:r>
            <a:r>
              <a:rPr lang="en-US" sz="2400" dirty="0" smtClean="0">
                <a:solidFill>
                  <a:schemeClr val="bg1"/>
                </a:solidFill>
              </a:rPr>
              <a:t>communal kitchens, common rooms, </a:t>
            </a:r>
            <a:r>
              <a:rPr lang="en-US" sz="2400" dirty="0">
                <a:solidFill>
                  <a:schemeClr val="bg1"/>
                </a:solidFill>
              </a:rPr>
              <a:t>and study rooms available for student use. 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342900" indent="-342900" algn="l">
              <a:buFont typeface="Arial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342900" indent="-342900" algn="l">
              <a:buFont typeface="Arial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Meal Plan or Flex (funds on deposit to use for dining facilities, merchants-on-points, and all Duke stores).</a:t>
            </a:r>
          </a:p>
          <a:p>
            <a:pPr algn="l"/>
            <a:endParaRPr lang="en-US" sz="2400" dirty="0">
              <a:solidFill>
                <a:schemeClr val="bg1"/>
              </a:solidFill>
            </a:endParaRPr>
          </a:p>
          <a:p>
            <a:pPr algn="l"/>
            <a:r>
              <a:rPr lang="en-US" sz="2400" dirty="0" smtClean="0">
                <a:solidFill>
                  <a:schemeClr val="bg1"/>
                </a:solidFill>
              </a:rPr>
              <a:t>Note: housing &amp; dining costs are in addition to tuition</a:t>
            </a:r>
            <a:r>
              <a:rPr lang="en-US" sz="2400" dirty="0">
                <a:solidFill>
                  <a:schemeClr val="bg1"/>
                </a:solidFill>
              </a:rPr>
              <a:t/>
            </a:r>
            <a:br>
              <a:rPr lang="en-US" sz="2400" dirty="0">
                <a:solidFill>
                  <a:schemeClr val="bg1"/>
                </a:solidFill>
              </a:rPr>
            </a:b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 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09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95744"/>
            <a:ext cx="7772400" cy="1470025"/>
          </a:xfrm>
        </p:spPr>
        <p:txBody>
          <a:bodyPr/>
          <a:lstStyle/>
          <a:p>
            <a:r>
              <a:rPr lang="en-US" dirty="0" smtClean="0"/>
              <a:t>FLEX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65769"/>
            <a:ext cx="6400800" cy="4733841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Flex is a pre-paid flexible spending account.  </a:t>
            </a:r>
            <a:r>
              <a:rPr lang="en-US" sz="2400" dirty="0" smtClean="0">
                <a:solidFill>
                  <a:schemeClr val="bg1"/>
                </a:solidFill>
              </a:rPr>
              <a:t>Once you open an account, it </a:t>
            </a:r>
            <a:r>
              <a:rPr lang="en-US" sz="2400" dirty="0">
                <a:solidFill>
                  <a:schemeClr val="bg1"/>
                </a:solidFill>
              </a:rPr>
              <a:t>is linked to your </a:t>
            </a:r>
            <a:r>
              <a:rPr lang="en-US" sz="2400" dirty="0" err="1" smtClean="0">
                <a:solidFill>
                  <a:schemeClr val="bg1"/>
                </a:solidFill>
              </a:rPr>
              <a:t>DukeCard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It </a:t>
            </a:r>
            <a:r>
              <a:rPr lang="en-US" sz="2400" dirty="0">
                <a:solidFill>
                  <a:schemeClr val="bg1"/>
                </a:solidFill>
              </a:rPr>
              <a:t>allows you to use your </a:t>
            </a:r>
            <a:r>
              <a:rPr lang="en-US" sz="2400" dirty="0" err="1">
                <a:solidFill>
                  <a:schemeClr val="bg1"/>
                </a:solidFill>
              </a:rPr>
              <a:t>DukeCard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to pay for textbooks, school supplies, laundry services, vending machines, food at campus eateries, and many other services on campus.</a:t>
            </a:r>
            <a:endParaRPr lang="en-US" sz="2400" dirty="0">
              <a:solidFill>
                <a:schemeClr val="bg1"/>
              </a:solidFill>
            </a:endParaRPr>
          </a:p>
          <a:p>
            <a:pPr algn="l"/>
            <a:r>
              <a:rPr lang="en-US" sz="2400" dirty="0">
                <a:solidFill>
                  <a:schemeClr val="bg1"/>
                </a:solidFill>
              </a:rPr>
              <a:t/>
            </a:r>
            <a:br>
              <a:rPr lang="en-US" sz="2400" dirty="0">
                <a:solidFill>
                  <a:schemeClr val="bg1"/>
                </a:solidFill>
              </a:rPr>
            </a:b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 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01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Things to Do on Campus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Nasher</a:t>
            </a:r>
            <a:r>
              <a:rPr lang="en-US" dirty="0" smtClean="0"/>
              <a:t>  Museum of Art</a:t>
            </a:r>
          </a:p>
          <a:p>
            <a:r>
              <a:rPr lang="en-US" dirty="0" smtClean="0"/>
              <a:t>Duke Campus Farm workdays</a:t>
            </a:r>
          </a:p>
          <a:p>
            <a:r>
              <a:rPr lang="en-US" dirty="0" smtClean="0"/>
              <a:t>Duke University Chapel tours</a:t>
            </a:r>
          </a:p>
          <a:p>
            <a:r>
              <a:rPr lang="en-US" dirty="0" smtClean="0"/>
              <a:t>Weekly farmers’ market</a:t>
            </a:r>
          </a:p>
          <a:p>
            <a:r>
              <a:rPr lang="en-US" dirty="0" smtClean="0"/>
              <a:t>Sarah P. Duke Gardens</a:t>
            </a:r>
          </a:p>
          <a:p>
            <a:r>
              <a:rPr lang="en-US" dirty="0" smtClean="0"/>
              <a:t>Duke Performances Series</a:t>
            </a:r>
          </a:p>
          <a:p>
            <a:r>
              <a:rPr lang="en-US" dirty="0" smtClean="0"/>
              <a:t>American Dance Festival performances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04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543" y="1322770"/>
            <a:ext cx="7985464" cy="985423"/>
          </a:xfrm>
        </p:spPr>
        <p:txBody>
          <a:bodyPr/>
          <a:lstStyle/>
          <a:p>
            <a:r>
              <a:rPr lang="en-US" dirty="0" smtClean="0"/>
              <a:t>Activities in the Area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92942"/>
            <a:ext cx="8229600" cy="393322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“Music on the </a:t>
            </a:r>
            <a:r>
              <a:rPr lang="en-US" dirty="0"/>
              <a:t>L</a:t>
            </a:r>
            <a:r>
              <a:rPr lang="en-US" dirty="0" smtClean="0"/>
              <a:t>awn” at American Tobacco Campus in Durham.</a:t>
            </a:r>
          </a:p>
          <a:p>
            <a:r>
              <a:rPr lang="en-US" dirty="0" smtClean="0"/>
              <a:t>“A Southern Summer” concerts at Southern Village in Chapel Hill.</a:t>
            </a:r>
          </a:p>
          <a:p>
            <a:r>
              <a:rPr lang="en-US" dirty="0"/>
              <a:t>Durham Bulls </a:t>
            </a:r>
            <a:r>
              <a:rPr lang="en-US" dirty="0" smtClean="0"/>
              <a:t>minor league baseball games.</a:t>
            </a:r>
            <a:endParaRPr lang="en-US" dirty="0"/>
          </a:p>
          <a:p>
            <a:r>
              <a:rPr lang="en-US" dirty="0" smtClean="0"/>
              <a:t>“</a:t>
            </a:r>
            <a:r>
              <a:rPr lang="en-US" dirty="0" err="1" smtClean="0"/>
              <a:t>Pickin</a:t>
            </a:r>
            <a:r>
              <a:rPr lang="en-US" dirty="0" smtClean="0"/>
              <a:t>’ In the Plaza” concerts at Raleigh City Plaza in Raleigh.</a:t>
            </a:r>
          </a:p>
          <a:p>
            <a:r>
              <a:rPr lang="en-US" dirty="0" smtClean="0"/>
              <a:t>Last Friday Art Walks in Hillsborough.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97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Duke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78127"/>
            <a:ext cx="8229600" cy="3817969"/>
          </a:xfrm>
        </p:spPr>
        <p:txBody>
          <a:bodyPr>
            <a:normAutofit/>
          </a:bodyPr>
          <a:lstStyle/>
          <a:p>
            <a:r>
              <a:rPr lang="en-US" dirty="0" smtClean="0"/>
              <a:t>Wide variety of disciplines offered</a:t>
            </a:r>
            <a:endParaRPr lang="en-US" dirty="0"/>
          </a:p>
          <a:p>
            <a:r>
              <a:rPr lang="en-US" dirty="0" smtClean="0"/>
              <a:t>Two hours in class</a:t>
            </a:r>
          </a:p>
          <a:p>
            <a:r>
              <a:rPr lang="en-US" dirty="0" smtClean="0"/>
              <a:t>3 – 6 hours independent study</a:t>
            </a:r>
          </a:p>
          <a:p>
            <a:r>
              <a:rPr lang="en-US" dirty="0" smtClean="0"/>
              <a:t>Many seminar style classes </a:t>
            </a:r>
          </a:p>
          <a:p>
            <a:r>
              <a:rPr lang="en-US" dirty="0" smtClean="0"/>
              <a:t>U.S. expectations of participation, opinion papers, projects,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93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Workshops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78127"/>
            <a:ext cx="8229600" cy="3817969"/>
          </a:xfrm>
        </p:spPr>
        <p:txBody>
          <a:bodyPr>
            <a:normAutofit/>
          </a:bodyPr>
          <a:lstStyle/>
          <a:p>
            <a:r>
              <a:rPr lang="en-US" dirty="0" smtClean="0"/>
              <a:t>International </a:t>
            </a:r>
            <a:r>
              <a:rPr lang="en-US" dirty="0"/>
              <a:t>Student </a:t>
            </a:r>
            <a:r>
              <a:rPr lang="en-US" dirty="0" smtClean="0"/>
              <a:t>Orientation</a:t>
            </a:r>
            <a:endParaRPr lang="en-US" dirty="0"/>
          </a:p>
          <a:p>
            <a:r>
              <a:rPr lang="en-US" dirty="0" smtClean="0"/>
              <a:t>Career Services</a:t>
            </a:r>
          </a:p>
          <a:p>
            <a:r>
              <a:rPr lang="en-US" dirty="0" smtClean="0"/>
              <a:t>Graduate Admissions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55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79193"/>
            <a:ext cx="8229600" cy="419523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With agreement, submit student class choices early.</a:t>
            </a:r>
            <a:endParaRPr lang="en-US" dirty="0"/>
          </a:p>
          <a:p>
            <a:r>
              <a:rPr lang="en-US" dirty="0" smtClean="0"/>
              <a:t>Open enrollment to Duke students February 19, 2018</a:t>
            </a:r>
          </a:p>
          <a:p>
            <a:r>
              <a:rPr lang="en-US" dirty="0" smtClean="0"/>
              <a:t>Take EIS test early (cannot register for classes without this)</a:t>
            </a:r>
          </a:p>
          <a:p>
            <a:r>
              <a:rPr lang="en-US" dirty="0" smtClean="0"/>
              <a:t>Final deadlines (apply early, most classes fill before these dates)</a:t>
            </a:r>
          </a:p>
          <a:p>
            <a:pPr lvl="1"/>
            <a:r>
              <a:rPr lang="en-US" dirty="0" smtClean="0"/>
              <a:t>Term 1:  April 1, 2018</a:t>
            </a:r>
          </a:p>
          <a:p>
            <a:pPr lvl="1"/>
            <a:r>
              <a:rPr lang="en-US" dirty="0" smtClean="0"/>
              <a:t>Term 2:  May 1,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19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Feedback from Our Students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i="1" dirty="0" smtClean="0"/>
              <a:t>“It is really great and Duke actually cares for every International student.”</a:t>
            </a:r>
            <a:endParaRPr lang="en-US" i="1" dirty="0"/>
          </a:p>
          <a:p>
            <a:r>
              <a:rPr lang="en-US" i="1" dirty="0" smtClean="0"/>
              <a:t>“People </a:t>
            </a:r>
            <a:r>
              <a:rPr lang="en-US" i="1" dirty="0"/>
              <a:t>were kind and friendly</a:t>
            </a:r>
            <a:r>
              <a:rPr lang="en-US" i="1" dirty="0" smtClean="0"/>
              <a:t>.”</a:t>
            </a:r>
            <a:endParaRPr lang="en-US" i="1" dirty="0"/>
          </a:p>
          <a:p>
            <a:r>
              <a:rPr lang="en-US" i="1" dirty="0" smtClean="0"/>
              <a:t>“The </a:t>
            </a:r>
            <a:r>
              <a:rPr lang="en-US" i="1" dirty="0"/>
              <a:t>graduate workshop benefited me a lot</a:t>
            </a:r>
            <a:r>
              <a:rPr lang="en-US" i="1" dirty="0" smtClean="0"/>
              <a:t>.”</a:t>
            </a:r>
            <a:endParaRPr lang="en-US" i="1" dirty="0"/>
          </a:p>
          <a:p>
            <a:r>
              <a:rPr lang="en-US" i="1" dirty="0" smtClean="0"/>
              <a:t>“The process of applying is simple and clear.”</a:t>
            </a:r>
            <a:endParaRPr lang="en-US" i="1" dirty="0"/>
          </a:p>
          <a:p>
            <a:r>
              <a:rPr lang="en-US" i="1" dirty="0" smtClean="0"/>
              <a:t>“Stop thinking </a:t>
            </a:r>
            <a:r>
              <a:rPr lang="en-US" i="1" smtClean="0"/>
              <a:t>and just come!”</a:t>
            </a:r>
            <a:endParaRPr lang="en-US" i="1" dirty="0"/>
          </a:p>
          <a:p>
            <a:r>
              <a:rPr lang="en-US" i="1" dirty="0" smtClean="0"/>
              <a:t>“Duke </a:t>
            </a:r>
            <a:r>
              <a:rPr lang="en-US" i="1" dirty="0"/>
              <a:t>is an excellent university, and Durham is a lovely city</a:t>
            </a:r>
            <a:r>
              <a:rPr lang="en-US" i="1" dirty="0" smtClean="0"/>
              <a:t>!”</a:t>
            </a:r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61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366" y="899931"/>
            <a:ext cx="7772400" cy="1470025"/>
          </a:xfrm>
        </p:spPr>
        <p:txBody>
          <a:bodyPr/>
          <a:lstStyle/>
          <a:p>
            <a:r>
              <a:rPr lang="en-US" dirty="0" smtClean="0"/>
              <a:t>Contact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55965" y="2917011"/>
            <a:ext cx="6400800" cy="2093814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Kim Price </a:t>
            </a:r>
          </a:p>
          <a:p>
            <a:pPr algn="l"/>
            <a:r>
              <a:rPr lang="en-US" dirty="0" smtClean="0">
                <a:solidFill>
                  <a:schemeClr val="bg1"/>
                </a:solidFill>
              </a:rPr>
              <a:t>kprice@duke.edu     </a:t>
            </a:r>
          </a:p>
          <a:p>
            <a:pPr algn="l"/>
            <a:endParaRPr lang="en-US" dirty="0">
              <a:solidFill>
                <a:schemeClr val="bg1"/>
              </a:solidFill>
            </a:endParaRPr>
          </a:p>
          <a:p>
            <a:pPr algn="l"/>
            <a:r>
              <a:rPr lang="en-US" dirty="0" smtClean="0">
                <a:solidFill>
                  <a:schemeClr val="bg1"/>
                </a:solidFill>
              </a:rPr>
              <a:t>Nicki Charles </a:t>
            </a:r>
          </a:p>
          <a:p>
            <a:pPr algn="l"/>
            <a:r>
              <a:rPr lang="en-US" dirty="0" smtClean="0">
                <a:solidFill>
                  <a:schemeClr val="bg1"/>
                </a:solidFill>
              </a:rPr>
              <a:t>nicki.charles@duke.edu</a:t>
            </a:r>
          </a:p>
          <a:p>
            <a:pPr algn="l"/>
            <a:endParaRPr lang="en-US" dirty="0" smtClean="0">
              <a:solidFill>
                <a:schemeClr val="bg1"/>
              </a:solidFill>
            </a:endParaRPr>
          </a:p>
          <a:p>
            <a:pPr algn="l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098" name="Picture 2" descr="Z:\DIVISION\SUMMSESS\Nicki\Marketing\summer session powerpoint\Summer College web photos of students\student-studying-in-the-sunshine.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511" y="2902032"/>
            <a:ext cx="2830959" cy="212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653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mmersession_template_blue_simplifi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summersession_template_blue_simplified</Template>
  <TotalTime>8662</TotalTime>
  <Words>634</Words>
  <Application>Microsoft Office PowerPoint</Application>
  <PresentationFormat>On-screen Show (4:3)</PresentationFormat>
  <Paragraphs>112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summersession_template_blue_simplified</vt:lpstr>
      <vt:lpstr>Why Summer Session at Duke?</vt:lpstr>
      <vt:lpstr>Am I Eligible to Apply?</vt:lpstr>
      <vt:lpstr>Language Proficiency Scores </vt:lpstr>
      <vt:lpstr>Dates</vt:lpstr>
      <vt:lpstr>Arriving on Campus*</vt:lpstr>
      <vt:lpstr>Orientation*</vt:lpstr>
      <vt:lpstr>Housing and Dining</vt:lpstr>
      <vt:lpstr>FLEX</vt:lpstr>
      <vt:lpstr>Things to Do on Campus</vt:lpstr>
      <vt:lpstr>Activities in the Area</vt:lpstr>
      <vt:lpstr>Duke Classes</vt:lpstr>
      <vt:lpstr>Workshops</vt:lpstr>
      <vt:lpstr>Timeline</vt:lpstr>
      <vt:lpstr>Feedback from Our Students</vt:lpstr>
      <vt:lpstr>Contact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7Copy</dc:creator>
  <cp:lastModifiedBy>Josh Gaghan</cp:lastModifiedBy>
  <cp:revision>126</cp:revision>
  <dcterms:created xsi:type="dcterms:W3CDTF">2012-10-18T13:03:58Z</dcterms:created>
  <dcterms:modified xsi:type="dcterms:W3CDTF">2017-12-27T18:26:29Z</dcterms:modified>
</cp:coreProperties>
</file>