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3" r:id="rId1"/>
  </p:sldMasterIdLst>
  <p:notesMasterIdLst>
    <p:notesMasterId r:id="rId7"/>
  </p:notesMasterIdLst>
  <p:handoutMasterIdLst>
    <p:handoutMasterId r:id="rId8"/>
  </p:handoutMasterIdLst>
  <p:sldIdLst>
    <p:sldId id="460" r:id="rId2"/>
    <p:sldId id="468" r:id="rId3"/>
    <p:sldId id="469" r:id="rId4"/>
    <p:sldId id="470" r:id="rId5"/>
    <p:sldId id="471" r:id="rId6"/>
  </p:sldIdLst>
  <p:sldSz cx="12192000" cy="6858000"/>
  <p:notesSz cx="7010400" cy="9296400"/>
  <p:embeddedFontLs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ptop" initials="l" lastIdx="61" clrIdx="0">
    <p:extLst/>
  </p:cmAuthor>
  <p:cmAuthor id="2" name="Microsoft Office-gebruiker" initials="Office" lastIdx="4" clrIdx="1">
    <p:extLst/>
  </p:cmAuthor>
  <p:cmAuthor id="3" name="Ceciel Meiborg" initials="CM" lastIdx="12" clrIdx="2">
    <p:extLst>
      <p:ext uri="{19B8F6BF-5375-455C-9EA6-DF929625EA0E}">
        <p15:presenceInfo xmlns="" xmlns:p15="http://schemas.microsoft.com/office/powerpoint/2012/main" userId="S-1-5-21-2859719117-3650862833-4024139739-341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927F"/>
    <a:srgbClr val="002328"/>
    <a:srgbClr val="000000"/>
    <a:srgbClr val="00B96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主题样式 2 - 强调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2850" autoAdjust="0"/>
    <p:restoredTop sz="95686" autoAdjust="0"/>
  </p:normalViewPr>
  <p:slideViewPr>
    <p:cSldViewPr snapToGrid="0" snapToObjects="1">
      <p:cViewPr varScale="1">
        <p:scale>
          <a:sx n="65" d="100"/>
          <a:sy n="65" d="100"/>
        </p:scale>
        <p:origin x="-164" y="-56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4014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B121A-E4DF-4783-92FF-0F592EFBDC7E}" type="datetimeFigureOut">
              <a:rPr lang="en-GB" smtClean="0"/>
              <a:pPr/>
              <a:t>10/12/2020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59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75D8C-5A54-4868-A362-8511209763C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830715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88427-736F-48E5-AB0B-6B2DE6C7E3F9}" type="datetimeFigureOut">
              <a:rPr lang="en-GB" smtClean="0"/>
              <a:pPr/>
              <a:t>10/12/2020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BB00A-71ED-40C6-A1CF-164C43AE5CE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64247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BB00A-71ED-40C6-A1CF-164C43AE5CE4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01039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1">
          <a:blip r:embed="rId2" cstate="screen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55367" y="504000"/>
            <a:ext cx="7921367" cy="1512000"/>
          </a:xfrm>
        </p:spPr>
        <p:txBody>
          <a:bodyPr/>
          <a:lstStyle>
            <a:lvl1pPr>
              <a:lnSpc>
                <a:spcPts val="6000"/>
              </a:lnSpc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655367" y="2133600"/>
            <a:ext cx="7133967" cy="1080000"/>
          </a:xfrm>
        </p:spPr>
        <p:txBody>
          <a:bodyPr/>
          <a:lstStyle>
            <a:lvl1pPr marL="0" indent="0" algn="l">
              <a:buNone/>
              <a:defRPr b="0" i="0">
                <a:solidFill>
                  <a:srgbClr val="FFFFFF"/>
                </a:solidFill>
                <a:latin typeface="Museo Sans 100"/>
                <a:cs typeface="Museo Sans 1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subtitle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met afbeeld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55367" y="504000"/>
            <a:ext cx="6498967" cy="1512000"/>
          </a:xfrm>
        </p:spPr>
        <p:txBody>
          <a:bodyPr/>
          <a:lstStyle>
            <a:lvl1pPr>
              <a:lnSpc>
                <a:spcPts val="6000"/>
              </a:lnSpc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655367" y="2133600"/>
            <a:ext cx="6498967" cy="1080000"/>
          </a:xfrm>
        </p:spPr>
        <p:txBody>
          <a:bodyPr/>
          <a:lstStyle>
            <a:lvl1pPr marL="0" indent="0" algn="l">
              <a:buNone/>
              <a:defRPr b="0" i="0">
                <a:solidFill>
                  <a:srgbClr val="FFFFFF"/>
                </a:solidFill>
                <a:latin typeface="Museo Sans 100"/>
                <a:cs typeface="Museo Sans 1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Insert a picture and move it backwards with right mouse button &gt; send to back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  <a:lvl3pPr>
              <a:defRPr baseline="0"/>
            </a:lvl3pPr>
            <a:lvl5pPr>
              <a:defRPr baseline="0"/>
            </a:lvl5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 baseline="0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 text</a:t>
            </a:r>
          </a:p>
          <a:p>
            <a:pPr lvl="2"/>
            <a:r>
              <a:rPr lang="en-GB" noProof="0"/>
              <a:t>Third level text</a:t>
            </a:r>
          </a:p>
          <a:p>
            <a:pPr lvl="3"/>
            <a:r>
              <a:rPr lang="en-GB" noProof="0"/>
              <a:t>Forth level text</a:t>
            </a:r>
          </a:p>
          <a:p>
            <a:pPr lvl="4"/>
            <a:r>
              <a:rPr lang="en-GB" noProof="0"/>
              <a:t>Fifth level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57600" y="1296000"/>
            <a:ext cx="5352000" cy="468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197601" y="1295999"/>
            <a:ext cx="5353767" cy="468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57600" y="1296000"/>
            <a:ext cx="5330565" cy="355000"/>
          </a:xfrm>
        </p:spPr>
        <p:txBody>
          <a:bodyPr anchor="t" anchorCtr="0"/>
          <a:lstStyle>
            <a:lvl1pPr marL="0" indent="0">
              <a:buNone/>
              <a:defRPr sz="2000" b="0" i="0">
                <a:latin typeface="Museo Sans 900"/>
                <a:cs typeface="Museo Sans 9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Click to edit text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65" y="1600200"/>
            <a:ext cx="5332800" cy="4375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296000"/>
            <a:ext cx="5352000" cy="355000"/>
          </a:xfrm>
        </p:spPr>
        <p:txBody>
          <a:bodyPr anchor="t" anchorCtr="0"/>
          <a:lstStyle>
            <a:lvl1pPr marL="0" indent="0">
              <a:buNone/>
              <a:defRPr sz="2000" b="0" i="0">
                <a:latin typeface="Museo Sans 900"/>
                <a:cs typeface="Museo Sans 9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Click to edit text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193367" y="1600200"/>
            <a:ext cx="5352000" cy="4375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55367" y="396000"/>
            <a:ext cx="5332799" cy="82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57600" y="1296000"/>
            <a:ext cx="5330565" cy="355000"/>
          </a:xfrm>
        </p:spPr>
        <p:txBody>
          <a:bodyPr anchor="t" anchorCtr="0"/>
          <a:lstStyle>
            <a:lvl1pPr marL="0" indent="0">
              <a:buNone/>
              <a:defRPr sz="2000" b="0" i="0">
                <a:latin typeface="Museo Sans 900"/>
                <a:cs typeface="Museo Sans 9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Click to edit text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65" y="1600200"/>
            <a:ext cx="5332800" cy="4375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6191999" y="488950"/>
            <a:ext cx="5352000" cy="502920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Click on the icon to </a:t>
            </a:r>
            <a:br>
              <a:rPr lang="en-GB" noProof="0" dirty="0"/>
            </a:br>
            <a:r>
              <a:rPr lang="en-GB" noProof="0" dirty="0"/>
              <a:t>insert a picture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2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55367" y="396000"/>
            <a:ext cx="5332799" cy="82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57600" y="1296000"/>
            <a:ext cx="5330565" cy="355000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Museo Sans 900"/>
                <a:cs typeface="Museo Sans 9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text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65" y="1600200"/>
            <a:ext cx="5332800" cy="4375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edit text in bullets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6191999" y="488950"/>
            <a:ext cx="5352000" cy="243000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Click on the icon to </a:t>
            </a:r>
            <a:br>
              <a:rPr lang="en-GB" noProof="0" dirty="0"/>
            </a:br>
            <a:r>
              <a:rPr lang="en-GB" noProof="0" dirty="0"/>
              <a:t>insert a picture</a:t>
            </a:r>
          </a:p>
        </p:txBody>
      </p:sp>
      <p:sp>
        <p:nvSpPr>
          <p:cNvPr id="11" name="Tijdelijke aanduiding voor afbeelding 2"/>
          <p:cNvSpPr>
            <a:spLocks noGrp="1"/>
          </p:cNvSpPr>
          <p:nvPr>
            <p:ph type="pic" idx="14" hasCustomPrompt="1"/>
          </p:nvPr>
        </p:nvSpPr>
        <p:spPr>
          <a:xfrm>
            <a:off x="6191999" y="3088800"/>
            <a:ext cx="5352000" cy="243000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Click on the icon to </a:t>
            </a:r>
            <a:br>
              <a:rPr lang="en-GB" noProof="0" dirty="0"/>
            </a:br>
            <a:r>
              <a:rPr lang="en-GB" noProof="0" dirty="0"/>
              <a:t>insert a picture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Click to edit title 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655367" y="900000"/>
            <a:ext cx="10896000" cy="461815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Click on the icon to </a:t>
            </a:r>
            <a:br>
              <a:rPr lang="en-GB" noProof="0" dirty="0"/>
            </a:br>
            <a:r>
              <a:rPr lang="en-GB" noProof="0" dirty="0"/>
              <a:t>insert a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55367" y="396000"/>
            <a:ext cx="10896000" cy="360000"/>
          </a:xfrm>
        </p:spPr>
        <p:txBody>
          <a:bodyPr anchor="t" anchorCtr="0"/>
          <a:lstStyle>
            <a:lvl1pPr algn="l">
              <a:lnSpc>
                <a:spcPts val="2500"/>
              </a:lnSpc>
              <a:defRPr sz="20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title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55367" y="396000"/>
            <a:ext cx="10896000" cy="82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to edit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55365" y="1295401"/>
            <a:ext cx="10896000" cy="46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 text</a:t>
            </a:r>
          </a:p>
          <a:p>
            <a:pPr lvl="2"/>
            <a:r>
              <a:rPr lang="en-GB" noProof="0" dirty="0"/>
              <a:t>Third level text</a:t>
            </a:r>
          </a:p>
          <a:p>
            <a:pPr lvl="3"/>
            <a:r>
              <a:rPr lang="en-GB" noProof="0" dirty="0"/>
              <a:t>Forth level text</a:t>
            </a:r>
          </a:p>
          <a:p>
            <a:pPr lvl="4"/>
            <a:r>
              <a:rPr lang="en-GB" noProof="0" dirty="0"/>
              <a:t>Fifth level text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9600" y="6217570"/>
            <a:ext cx="1008000" cy="2403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Museo Sans 100"/>
                <a:cs typeface="Museo Sans 100"/>
              </a:defRPr>
            </a:lvl1pPr>
          </a:lstStyle>
          <a:p>
            <a:fld id="{F10973AC-957D-C346-BA56-D82065FA2AEB}" type="datetimeFigureOut">
              <a:rPr lang="en-GB" noProof="0" smtClean="0"/>
              <a:pPr/>
              <a:t>10/12/2020</a:t>
            </a:fld>
            <a:endParaRPr lang="en-GB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097600" y="6217570"/>
            <a:ext cx="6803893" cy="2403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0" i="0">
                <a:solidFill>
                  <a:schemeClr val="tx2"/>
                </a:solidFill>
                <a:latin typeface="+mn-lt"/>
                <a:cs typeface="Museo Sans 500"/>
              </a:defRPr>
            </a:lvl1pPr>
          </a:lstStyle>
          <a:p>
            <a:endParaRPr lang="en-GB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67" y="6217570"/>
            <a:ext cx="432000" cy="2403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0" i="0">
                <a:solidFill>
                  <a:schemeClr val="tx2"/>
                </a:solidFill>
                <a:latin typeface="+mn-lt"/>
                <a:cs typeface="Museo Sans 500"/>
              </a:defRPr>
            </a:lvl1pPr>
          </a:lstStyle>
          <a:p>
            <a:fld id="{8C6BC05E-DB9A-EB4A-A776-575FA40369A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2" name="Afbeelding 11" descr="EU_Logo_Groen_300.png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1612" y="5722144"/>
            <a:ext cx="1932554" cy="7771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 spd="med">
    <p:fade/>
  </p:transition>
  <p:txStyles>
    <p:titleStyle>
      <a:lvl1pPr algn="l" defTabSz="457200" rtl="0" eaLnBrk="1" latinLnBrk="0" hangingPunct="1">
        <a:lnSpc>
          <a:spcPts val="3200"/>
        </a:lnSpc>
        <a:spcBef>
          <a:spcPct val="0"/>
        </a:spcBef>
        <a:buNone/>
        <a:defRPr sz="2800" b="0" i="0" kern="1200" baseline="0">
          <a:solidFill>
            <a:schemeClr val="tx2"/>
          </a:solidFill>
          <a:latin typeface="+mj-lt"/>
          <a:ea typeface="+mj-ea"/>
          <a:cs typeface="Museo Sans 700"/>
        </a:defRPr>
      </a:lvl1pPr>
    </p:titleStyle>
    <p:bodyStyle>
      <a:lvl1pPr marL="288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 baseline="0">
          <a:solidFill>
            <a:schemeClr val="tx1"/>
          </a:solidFill>
          <a:latin typeface="+mn-lt"/>
          <a:ea typeface="+mn-ea"/>
          <a:cs typeface="Museo Sans 500"/>
        </a:defRPr>
      </a:lvl1pPr>
      <a:lvl2pPr marL="576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>
          <a:solidFill>
            <a:schemeClr val="tx1"/>
          </a:solidFill>
          <a:latin typeface="+mn-lt"/>
          <a:ea typeface="+mn-ea"/>
          <a:cs typeface="Museo Sans 500"/>
        </a:defRPr>
      </a:lvl2pPr>
      <a:lvl3pPr marL="864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 baseline="0">
          <a:solidFill>
            <a:schemeClr val="tx1"/>
          </a:solidFill>
          <a:latin typeface="+mn-lt"/>
          <a:ea typeface="+mn-ea"/>
          <a:cs typeface="Museo Sans 500"/>
        </a:defRPr>
      </a:lvl3pPr>
      <a:lvl4pPr marL="1152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>
          <a:solidFill>
            <a:schemeClr val="tx1"/>
          </a:solidFill>
          <a:latin typeface="+mn-lt"/>
          <a:ea typeface="+mn-ea"/>
          <a:cs typeface="Museo Sans 500"/>
        </a:defRPr>
      </a:lvl4pPr>
      <a:lvl5pPr marL="1440000" indent="-288000" algn="l" defTabSz="457200" rtl="0" eaLnBrk="1" latinLnBrk="0" hangingPunct="1">
        <a:lnSpc>
          <a:spcPts val="2500"/>
        </a:lnSpc>
        <a:spcBef>
          <a:spcPts val="0"/>
        </a:spcBef>
        <a:buSzPct val="130000"/>
        <a:buFont typeface="Arial"/>
        <a:buChar char="•"/>
        <a:defRPr sz="2000" b="0" i="0" kern="1200">
          <a:solidFill>
            <a:schemeClr val="tx1"/>
          </a:solidFill>
          <a:latin typeface="+mn-lt"/>
          <a:ea typeface="+mn-ea"/>
          <a:cs typeface="Museo Sans 50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eeting.tencent.com/s/GRFZbNmbsfx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2351820" y="1663430"/>
            <a:ext cx="7133967" cy="442326"/>
          </a:xfrm>
        </p:spPr>
        <p:txBody>
          <a:bodyPr/>
          <a:lstStyle/>
          <a:p>
            <a:pPr algn="ctr"/>
            <a:r>
              <a:rPr lang="zh-CN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荷兰鹿特丹伊拉斯姆斯大学</a:t>
            </a:r>
            <a:endParaRPr lang="en-US" altLang="zh-CN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zh-CN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复旦</a:t>
            </a:r>
            <a:r>
              <a:rPr lang="zh-CN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大学</a:t>
            </a:r>
            <a:r>
              <a:rPr lang="zh-CN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线上说明会</a:t>
            </a:r>
            <a:endParaRPr lang="nl-NL" altLang="zh-CN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2479560" y="3539433"/>
            <a:ext cx="687004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日期：</a:t>
            </a:r>
            <a:r>
              <a:rPr 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2020</a:t>
            </a:r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年</a:t>
            </a:r>
            <a:r>
              <a:rPr lang="en-US" altLang="zh-CN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12</a:t>
            </a:r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月</a:t>
            </a:r>
            <a:r>
              <a:rPr lang="en-US" altLang="zh-CN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14</a:t>
            </a:r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日</a:t>
            </a:r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（</a:t>
            </a:r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周一）</a:t>
            </a:r>
            <a:endParaRPr lang="en-US" altLang="zh-CN" sz="2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时间</a:t>
            </a:r>
            <a:r>
              <a:rPr lang="en-US" altLang="zh-CN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晚上</a:t>
            </a:r>
            <a:r>
              <a:rPr 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18:</a:t>
            </a:r>
            <a:r>
              <a:rPr 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0-20:</a:t>
            </a:r>
            <a:r>
              <a:rPr lang="en-US" altLang="zh-CN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00</a:t>
            </a:r>
            <a:endParaRPr lang="zh-CN" altLang="en-US" sz="2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腾讯会议</a:t>
            </a:r>
            <a:r>
              <a:rPr lang="en-US" altLang="zh-CN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ID</a:t>
            </a:r>
            <a:r>
              <a:rPr lang="zh-CN" alt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：</a:t>
            </a:r>
            <a:r>
              <a:rPr lang="en-US" sz="2500" b="1" dirty="0" smtClean="0">
                <a:solidFill>
                  <a:schemeClr val="bg1"/>
                </a:solidFill>
                <a:latin typeface="+mj-lt"/>
              </a:rPr>
              <a:t>779 524 156</a:t>
            </a:r>
            <a:endParaRPr lang="zh-CN" altLang="en-US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/>
        </p:blipFill>
        <p:spPr>
          <a:xfrm>
            <a:off x="8350611" y="232210"/>
            <a:ext cx="3841389" cy="1893235"/>
          </a:xfrm>
          <a:prstGeom prst="rect">
            <a:avLst/>
          </a:prstGeom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96828" y="232211"/>
            <a:ext cx="9191921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6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主讲人</a:t>
            </a:r>
            <a:r>
              <a:rPr lang="en-US" altLang="zh-CN" sz="2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:</a:t>
            </a:r>
            <a:r>
              <a:rPr lang="zh-CN" altLang="en-US" sz="2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r>
              <a:rPr lang="zh-CN" altLang="en-US" sz="2400" dirty="0" smtClean="0"/>
              <a:t>   </a:t>
            </a:r>
            <a:r>
              <a:rPr lang="zh-CN" altLang="en-US" sz="2400" dirty="0" smtClean="0">
                <a:solidFill>
                  <a:schemeClr val="bg1"/>
                </a:solidFill>
              </a:rPr>
              <a:t>肖老师 </a:t>
            </a:r>
            <a:r>
              <a:rPr lang="en-US" sz="2400" dirty="0" smtClean="0">
                <a:solidFill>
                  <a:schemeClr val="bg1"/>
                </a:solidFill>
              </a:rPr>
              <a:t>– </a:t>
            </a:r>
            <a:r>
              <a:rPr lang="zh-CN" altLang="en-US" sz="2400" dirty="0" smtClean="0">
                <a:solidFill>
                  <a:schemeClr val="bg1"/>
                </a:solidFill>
              </a:rPr>
              <a:t>伊拉斯姆斯大学鹿特丹管理学院，中国</a:t>
            </a:r>
            <a:r>
              <a:rPr lang="zh-CN" altLang="en-US" sz="2400" dirty="0" smtClean="0">
                <a:solidFill>
                  <a:schemeClr val="bg1"/>
                </a:solidFill>
              </a:rPr>
              <a:t>办公室</a:t>
            </a:r>
            <a:r>
              <a:rPr lang="zh-CN" altLang="en-US" sz="2400" dirty="0" smtClean="0">
                <a:solidFill>
                  <a:schemeClr val="bg1"/>
                </a:solidFill>
              </a:rPr>
              <a:t>负责人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   李老师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– </a:t>
            </a:r>
            <a:r>
              <a:rPr lang="zh-CN" altLang="en-US" sz="2400" dirty="0" smtClean="0">
                <a:solidFill>
                  <a:schemeClr val="bg1"/>
                </a:solidFill>
              </a:rPr>
              <a:t>鹿特丹伊拉斯姆斯大学中国事务部，大中国区代表</a:t>
            </a:r>
            <a:r>
              <a:rPr lang="zh-CN" altLang="en-US" sz="2400" dirty="0" smtClean="0">
                <a:solidFill>
                  <a:schemeClr val="bg1"/>
                </a:solidFill>
              </a:rPr>
              <a:t>表</a:t>
            </a:r>
            <a:endParaRPr lang="zh-CN" altLang="en-US" sz="2400" dirty="0" smtClean="0">
              <a:solidFill>
                <a:schemeClr val="bg1"/>
              </a:solidFill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600" b="1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6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主要宣讲内容</a:t>
            </a:r>
            <a:r>
              <a:rPr kumimoji="0" lang="nl-NL" altLang="zh-CN" sz="26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:</a:t>
            </a: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zh-CN" sz="2600" b="1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/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en-US" sz="2000" dirty="0" smtClean="0">
                <a:solidFill>
                  <a:schemeClr val="bg1"/>
                </a:solidFill>
              </a:rPr>
              <a:t> 1. </a:t>
            </a:r>
            <a:r>
              <a:rPr lang="zh-CN" altLang="en-US" sz="2000" dirty="0" smtClean="0">
                <a:solidFill>
                  <a:schemeClr val="bg1"/>
                </a:solidFill>
              </a:rPr>
              <a:t>介绍荷兰文化、高等教育体系</a:t>
            </a:r>
          </a:p>
          <a:p>
            <a:pPr lvl="0"/>
            <a:r>
              <a:rPr lang="en-US" sz="2000" dirty="0" smtClean="0">
                <a:solidFill>
                  <a:schemeClr val="bg1"/>
                </a:solidFill>
              </a:rPr>
              <a:t>   2. </a:t>
            </a:r>
            <a:r>
              <a:rPr lang="zh-CN" altLang="en-US" sz="2000" dirty="0" smtClean="0">
                <a:solidFill>
                  <a:schemeClr val="bg1"/>
                </a:solidFill>
              </a:rPr>
              <a:t>关于</a:t>
            </a:r>
            <a:r>
              <a:rPr lang="en-US" sz="2000" dirty="0" smtClean="0">
                <a:solidFill>
                  <a:schemeClr val="bg1"/>
                </a:solidFill>
              </a:rPr>
              <a:t>EUR</a:t>
            </a:r>
            <a:r>
              <a:rPr lang="zh-CN" altLang="en-US" sz="2000" dirty="0" smtClean="0">
                <a:solidFill>
                  <a:schemeClr val="bg1"/>
                </a:solidFill>
              </a:rPr>
              <a:t>大学及学院介绍、</a:t>
            </a:r>
          </a:p>
          <a:p>
            <a:pPr lvl="0"/>
            <a:r>
              <a:rPr lang="en-US" sz="2000" dirty="0" smtClean="0">
                <a:solidFill>
                  <a:schemeClr val="bg1"/>
                </a:solidFill>
              </a:rPr>
              <a:t>   3. </a:t>
            </a:r>
            <a:r>
              <a:rPr lang="zh-CN" altLang="en-US" sz="2000" dirty="0" smtClean="0">
                <a:solidFill>
                  <a:schemeClr val="bg1"/>
                </a:solidFill>
              </a:rPr>
              <a:t>优势学科、申请流程</a:t>
            </a:r>
          </a:p>
          <a:p>
            <a:pPr lvl="0"/>
            <a:r>
              <a:rPr lang="en-US" sz="2000" dirty="0" smtClean="0">
                <a:solidFill>
                  <a:schemeClr val="bg1"/>
                </a:solidFill>
              </a:rPr>
              <a:t>   4. </a:t>
            </a:r>
            <a:r>
              <a:rPr lang="zh-CN" altLang="en-US" sz="2000" dirty="0" smtClean="0">
                <a:solidFill>
                  <a:schemeClr val="bg1"/>
                </a:solidFill>
              </a:rPr>
              <a:t>鹿特丹管理学院硕士课程、申请要求</a:t>
            </a:r>
          </a:p>
          <a:p>
            <a:pPr lvl="0"/>
            <a:r>
              <a:rPr lang="en-US" sz="2000" dirty="0" smtClean="0">
                <a:solidFill>
                  <a:schemeClr val="bg1"/>
                </a:solidFill>
              </a:rPr>
              <a:t>   5. CSC</a:t>
            </a:r>
            <a:r>
              <a:rPr lang="zh-CN" altLang="en-US" sz="2000" dirty="0" smtClean="0">
                <a:solidFill>
                  <a:schemeClr val="bg1"/>
                </a:solidFill>
              </a:rPr>
              <a:t>奖学金博士项目介绍及申请条件</a:t>
            </a:r>
          </a:p>
          <a:p>
            <a:pPr lvl="0"/>
            <a:r>
              <a:rPr lang="en-US" sz="2000" dirty="0" smtClean="0">
                <a:solidFill>
                  <a:schemeClr val="bg1"/>
                </a:solidFill>
              </a:rPr>
              <a:t>   6. </a:t>
            </a:r>
            <a:r>
              <a:rPr lang="zh-CN" altLang="en-US" sz="2000" dirty="0" smtClean="0">
                <a:solidFill>
                  <a:schemeClr val="bg1"/>
                </a:solidFill>
              </a:rPr>
              <a:t>毕业后在荷兰找工作、在荷就业情况</a:t>
            </a:r>
          </a:p>
          <a:p>
            <a:pPr lvl="0"/>
            <a:r>
              <a:rPr lang="en-US" sz="2000" dirty="0" smtClean="0">
                <a:solidFill>
                  <a:schemeClr val="bg1"/>
                </a:solidFill>
              </a:rPr>
              <a:t>   7. </a:t>
            </a:r>
            <a:r>
              <a:rPr lang="zh-CN" altLang="en-US" sz="2000" dirty="0" smtClean="0">
                <a:solidFill>
                  <a:schemeClr val="bg1"/>
                </a:solidFill>
              </a:rPr>
              <a:t>荷兰学生生活等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0"/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邮件：</a:t>
            </a:r>
            <a:r>
              <a:rPr lang="nl-NL" altLang="zh-CN" sz="2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</a:t>
            </a:r>
            <a:r>
              <a:rPr lang="nl-NL" sz="2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uccChinaOffice@</a:t>
            </a:r>
            <a:r>
              <a:rPr lang="en-US" altLang="zh-CN" sz="2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eur.nl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pitchFamily="2" charset="-122"/>
              <a:cs typeface="宋体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zh-CN" sz="3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22532" name="图片 19" descr="3219302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4807" y="2650962"/>
            <a:ext cx="3073942" cy="3080727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" y="3383972"/>
            <a:ext cx="59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16366" y="2125445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540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Let us know!!</a:t>
            </a:r>
            <a:endParaRPr lang="nl-NL" altLang="zh-CN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/>
        </p:blipFill>
        <p:spPr>
          <a:xfrm>
            <a:off x="59083" y="3047307"/>
            <a:ext cx="5136608" cy="2531586"/>
          </a:xfrm>
          <a:prstGeom prst="rect">
            <a:avLst/>
          </a:prstGeom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9083" y="214009"/>
            <a:ext cx="11847572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2021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泰晤士高等教育世界大学排名综合排名第</a:t>
            </a:r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72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位。         </a:t>
            </a:r>
            <a:r>
              <a:rPr lang="en-US" sz="3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www.eur.nl</a:t>
            </a:r>
            <a:endParaRPr lang="en-US" sz="3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 indent="25400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学校共有</a:t>
            </a:r>
            <a:r>
              <a:rPr lang="nl-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60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多个全英文课程，现有大约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32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000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名学生</a:t>
            </a:r>
            <a:endParaRPr lang="en-US" altLang="zh-CN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 indent="25400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其中来自</a:t>
            </a:r>
            <a:r>
              <a:rPr lang="nl-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114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个国家的约</a:t>
            </a:r>
            <a:r>
              <a:rPr lang="nl-NL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60</a:t>
            </a:r>
            <a:r>
              <a:rPr lang="nl-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00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名外国留学生占总学生人数的</a:t>
            </a:r>
            <a:r>
              <a:rPr lang="nl-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20%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。</a:t>
            </a: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zh-CN" sz="3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" y="3383972"/>
            <a:ext cx="59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5195691" y="2716571"/>
            <a:ext cx="690858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nl-NL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宋体" pitchFamily="2" charset="-122"/>
                <a:cs typeface="Arial" pitchFamily="34" charset="0"/>
              </a:rPr>
              <a:t>   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荷兰鹿特丹伊拉斯姆斯大学</a:t>
            </a:r>
            <a:r>
              <a:rPr kumimoji="0" lang="nl-NL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(EUR) 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成立于 </a:t>
            </a:r>
            <a:r>
              <a:rPr kumimoji="0" lang="nl-NL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1913 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年，由荷兰经济学院和鹿特丹医学院合并成为鹿特丹伊拉斯姆斯大学。这是荷兰惟一一所以学者名字命名的大学。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EUR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是一所国际化的研究型大学，坐落于欧洲重要的港口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--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鹿特丹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; 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以在经济，管理，医药卫生，法律文化以、城市规划、社会学等方面的卓越学术成就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享誉全球。作为高层管理人员的培养基地，鹿特丹伊拉斯姆斯大学在国际高级人力资源市场中享有良好的声誉。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EUR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曾成功培养出</a:t>
            </a:r>
            <a:r>
              <a:rPr kumimoji="0" lang="nl-NL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2</a:t>
            </a:r>
            <a:r>
              <a:rPr kumimoji="0" lang="zh-CN" altLang="nl-NL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pitchFamily="2" charset="-122"/>
                <a:cs typeface="Arial" pitchFamily="34" charset="0"/>
              </a:rPr>
              <a:t>位诺贝尔获奖者和众多企业高管。</a:t>
            </a:r>
            <a:endParaRPr kumimoji="0" lang="zh-CN" altLang="nl-NL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/>
        </p:blipFill>
        <p:spPr>
          <a:xfrm>
            <a:off x="2636195" y="1523986"/>
            <a:ext cx="9122069" cy="4495827"/>
          </a:xfrm>
          <a:prstGeom prst="rect">
            <a:avLst/>
          </a:prstGeom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" y="3383972"/>
            <a:ext cx="59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94168" y="798656"/>
            <a:ext cx="202965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540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zh-CN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W</a:t>
            </a:r>
            <a:r>
              <a:rPr lang="en-US" altLang="zh-CN" sz="35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echat</a:t>
            </a:r>
            <a:endParaRPr lang="nl-NL" altLang="zh-CN" sz="3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7" name="图片 6" descr="QR code EUR Wec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228" y="1523986"/>
            <a:ext cx="3803516" cy="3803516"/>
          </a:xfrm>
          <a:prstGeom prst="rect">
            <a:avLst/>
          </a:prstGeom>
        </p:spPr>
      </p:pic>
      <p:pic>
        <p:nvPicPr>
          <p:cNvPr id="8" name="图片 7" descr="EUR Weib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0743" y="1543036"/>
            <a:ext cx="3784466" cy="378446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039581" y="798656"/>
            <a:ext cx="177959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540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zh-CN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W</a:t>
            </a:r>
            <a:r>
              <a:rPr lang="en-US" altLang="zh-CN" sz="35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eibo</a:t>
            </a:r>
            <a:endParaRPr lang="nl-NL" altLang="zh-CN" sz="3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" y="3383972"/>
            <a:ext cx="59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73674" y="167714"/>
            <a:ext cx="22429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540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宋体" pitchFamily="2" charset="-122"/>
                <a:cs typeface="Arial" pitchFamily="34" charset="0"/>
              </a:rPr>
              <a:t>活动信息</a:t>
            </a:r>
            <a:endParaRPr lang="nl-NL" altLang="zh-CN" sz="3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55524" y="967926"/>
            <a:ext cx="7116493" cy="484748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会议主题：</a:t>
            </a:r>
            <a:r>
              <a:rPr kumimoji="0" lang="en-US" altLang="zh-CN" sz="2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Erasmus University Rotterdam - Info Session</a:t>
            </a:r>
            <a:endParaRPr kumimoji="0" lang="en-US" altLang="zh-CN" sz="22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会议时间：</a:t>
            </a:r>
            <a:r>
              <a:rPr kumimoji="0" lang="en-US" altLang="zh-CN" sz="2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2020/12/14  </a:t>
            </a:r>
            <a:r>
              <a:rPr lang="en-US" altLang="zh-CN" sz="2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(</a:t>
            </a:r>
            <a:r>
              <a:rPr kumimoji="0" lang="en-US" altLang="zh-CN" sz="2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18:30-20:00)</a:t>
            </a:r>
            <a:endParaRPr kumimoji="0" lang="en-US" altLang="zh-CN" sz="22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2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点击链接入会，或添加至会议列表：</a:t>
            </a:r>
            <a:endParaRPr kumimoji="0" lang="zh-CN" altLang="en-US" sz="22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  <a:hlinkClick r:id="rId2"/>
              </a:rPr>
              <a:t>https://</a:t>
            </a:r>
            <a:r>
              <a:rPr lang="en-US" altLang="zh-CN" sz="2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  <a:hlinkClick r:id="rId2"/>
              </a:rPr>
              <a:t>meeting.tencent.com/s/GRFZbNmbsfxZ</a:t>
            </a:r>
            <a:endParaRPr lang="en-US" altLang="zh-CN" sz="220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zh-CN" sz="22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会议 </a:t>
            </a:r>
            <a:r>
              <a:rPr lang="en-US" altLang="zh-CN" sz="2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ID</a:t>
            </a:r>
            <a:r>
              <a:rPr lang="zh-CN" altLang="en-US" sz="2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：</a:t>
            </a:r>
            <a:r>
              <a:rPr lang="en-US" altLang="zh-CN" sz="2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779 524 156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20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9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手机一键拨号入会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9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+8675536550000,,779524156#(</a:t>
            </a:r>
            <a:r>
              <a:rPr lang="zh-CN" altLang="en-US" sz="19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中国大陆</a:t>
            </a:r>
            <a:r>
              <a:rPr lang="en-US" altLang="zh-CN" sz="19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9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+85230018898,,,2,779524156#(</a:t>
            </a:r>
            <a:r>
              <a:rPr lang="zh-CN" altLang="en-US" sz="19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中国香港</a:t>
            </a:r>
            <a:r>
              <a:rPr lang="en-US" altLang="zh-CN" sz="19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)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zh-CN" sz="19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9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根据</a:t>
            </a:r>
            <a:r>
              <a:rPr kumimoji="0" lang="zh-CN" altLang="en-US" sz="19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您的位置拨号</a:t>
            </a:r>
            <a:endParaRPr kumimoji="0" lang="zh-CN" altLang="en-US" sz="19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9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+8675536550000 (</a:t>
            </a:r>
            <a:r>
              <a:rPr kumimoji="0" lang="zh-CN" altLang="en-US" sz="19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中国大陆</a:t>
            </a:r>
            <a:r>
              <a:rPr kumimoji="0" lang="en-US" altLang="zh-CN" sz="19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)</a:t>
            </a:r>
            <a:endParaRPr kumimoji="0" lang="en-US" altLang="zh-CN" sz="19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9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+85230018898 (</a:t>
            </a:r>
            <a:r>
              <a:rPr kumimoji="0" lang="zh-CN" altLang="en-US" sz="19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中国香港</a:t>
            </a:r>
            <a:r>
              <a:rPr kumimoji="0" lang="en-US" altLang="zh-CN" sz="19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)</a:t>
            </a:r>
            <a:endParaRPr kumimoji="0" lang="en-US" altLang="zh-CN" sz="19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rasmus_Corporate_EN_v1">
  <a:themeElements>
    <a:clrScheme name="Erasmus_Corporate">
      <a:dk1>
        <a:srgbClr val="002328"/>
      </a:dk1>
      <a:lt1>
        <a:sysClr val="window" lastClr="FFFFFF"/>
      </a:lt1>
      <a:dk2>
        <a:srgbClr val="00B969"/>
      </a:dk2>
      <a:lt2>
        <a:srgbClr val="9C9C9C"/>
      </a:lt2>
      <a:accent1>
        <a:srgbClr val="E3DAD8"/>
      </a:accent1>
      <a:accent2>
        <a:srgbClr val="00B4D2"/>
      </a:accent2>
      <a:accent3>
        <a:srgbClr val="00A22E"/>
      </a:accent3>
      <a:accent4>
        <a:srgbClr val="FFD700"/>
      </a:accent4>
      <a:accent5>
        <a:srgbClr val="FF9E00"/>
      </a:accent5>
      <a:accent6>
        <a:srgbClr val="BC0436"/>
      </a:accent6>
      <a:hlink>
        <a:srgbClr val="000000"/>
      </a:hlink>
      <a:folHlink>
        <a:srgbClr val="000000"/>
      </a:folHlink>
    </a:clrScheme>
    <a:fontScheme name="自定义 1">
      <a:majorFont>
        <a:latin typeface="Arial"/>
        <a:ea typeface=""/>
        <a:cs typeface=""/>
      </a:majorFont>
      <a:minorFont>
        <a:latin typeface="Museo Sans 500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Presentatie2.potx" id="{91A6F19B-1627-48DA-98E7-F14FDCD95BC8}" vid="{9E373E47-EBED-4C2E-81E9-7C35F947BC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Erasmus_Corporate_EN_v1.potx</Template>
  <TotalTime>35924</TotalTime>
  <Words>384</Words>
  <Application>Microsoft Office PowerPoint</Application>
  <PresentationFormat>自定义</PresentationFormat>
  <Paragraphs>45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Museo Sans 100</vt:lpstr>
      <vt:lpstr>Museo Sans 500</vt:lpstr>
      <vt:lpstr>Calibri</vt:lpstr>
      <vt:lpstr>Times New Roman</vt:lpstr>
      <vt:lpstr>Museo Sans 700</vt:lpstr>
      <vt:lpstr>Museo Sans 900</vt:lpstr>
      <vt:lpstr>1_Erasmus_Corporate_EN_v1</vt:lpstr>
      <vt:lpstr>幻灯片 1</vt:lpstr>
      <vt:lpstr>幻灯片 2</vt:lpstr>
      <vt:lpstr>幻灯片 3</vt:lpstr>
      <vt:lpstr>幻灯片 4</vt:lpstr>
      <vt:lpstr>幻灯片 5</vt:lpstr>
    </vt:vector>
  </TitlesOfParts>
  <Company>Erasmus University Rotterdam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laptop</dc:creator>
  <dc:description>Corporate presentatie _x000d_versie 1.0 - december 2014_x000d_Ontwerp: Fabrique_x000d_Sjabloon: Ton Persoon</dc:description>
  <cp:lastModifiedBy>Windows 用户</cp:lastModifiedBy>
  <cp:revision>892</cp:revision>
  <cp:lastPrinted>2016-08-09T17:21:11Z</cp:lastPrinted>
  <dcterms:created xsi:type="dcterms:W3CDTF">2014-12-08T12:56:13Z</dcterms:created>
  <dcterms:modified xsi:type="dcterms:W3CDTF">2020-12-10T00:37:33Z</dcterms:modified>
</cp:coreProperties>
</file>